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4.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5.xml" ContentType="application/vnd.openxmlformats-officedocument.theme+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3" r:id="rId6"/>
    <p:sldMasterId id="2147484190" r:id="rId7"/>
    <p:sldMasterId id="2147484201" r:id="rId8"/>
    <p:sldMasterId id="2147484212" r:id="rId9"/>
  </p:sldMasterIdLst>
  <p:notesMasterIdLst>
    <p:notesMasterId r:id="rId36"/>
  </p:notesMasterIdLst>
  <p:handoutMasterIdLst>
    <p:handoutMasterId r:id="rId37"/>
  </p:handoutMasterIdLst>
  <p:sldIdLst>
    <p:sldId id="778" r:id="rId10"/>
    <p:sldId id="780" r:id="rId11"/>
    <p:sldId id="858" r:id="rId12"/>
    <p:sldId id="789" r:id="rId13"/>
    <p:sldId id="843" r:id="rId14"/>
    <p:sldId id="844" r:id="rId15"/>
    <p:sldId id="847" r:id="rId16"/>
    <p:sldId id="849" r:id="rId17"/>
    <p:sldId id="848" r:id="rId18"/>
    <p:sldId id="850" r:id="rId19"/>
    <p:sldId id="845" r:id="rId20"/>
    <p:sldId id="846" r:id="rId21"/>
    <p:sldId id="816" r:id="rId22"/>
    <p:sldId id="826" r:id="rId23"/>
    <p:sldId id="828" r:id="rId24"/>
    <p:sldId id="851" r:id="rId25"/>
    <p:sldId id="852" r:id="rId26"/>
    <p:sldId id="853" r:id="rId27"/>
    <p:sldId id="854" r:id="rId28"/>
    <p:sldId id="855" r:id="rId29"/>
    <p:sldId id="856" r:id="rId30"/>
    <p:sldId id="857" r:id="rId31"/>
    <p:sldId id="825" r:id="rId32"/>
    <p:sldId id="859" r:id="rId33"/>
    <p:sldId id="860" r:id="rId34"/>
    <p:sldId id="861" r:id="rId35"/>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9696"/>
    <a:srgbClr val="505050"/>
    <a:srgbClr val="EB3C00"/>
    <a:srgbClr val="0042AC"/>
    <a:srgbClr val="68217A"/>
    <a:srgbClr val="0072C6"/>
    <a:srgbClr val="2D82FF"/>
    <a:srgbClr val="0088EE"/>
    <a:srgbClr val="D2D2D2"/>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998" autoAdjust="0"/>
    <p:restoredTop sz="73060" autoAdjust="0"/>
  </p:normalViewPr>
  <p:slideViewPr>
    <p:cSldViewPr snapToGrid="0">
      <p:cViewPr>
        <p:scale>
          <a:sx n="90" d="100"/>
          <a:sy n="90" d="100"/>
        </p:scale>
        <p:origin x="2448" y="135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530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slide" Target="slides/slide25.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notesMaster" Target="notesMasters/notesMaster1.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3.png>
</file>

<file path=ppt/media/image31.png>
</file>

<file path=ppt/media/image32.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7054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875356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10/7/2015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42284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10/7/2015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0744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23</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9703097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1441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21445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184959495"/>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09770081"/>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4572676"/>
      </p:ext>
    </p:extLst>
  </p:cSld>
  <p:clrMapOvr>
    <a:masterClrMapping/>
  </p:clrMapOvr>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21441916"/>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06189106"/>
      </p:ext>
    </p:extLst>
  </p:cSld>
  <p:clrMapOvr>
    <a:masterClrMapping/>
  </p:clrMapOvr>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35962573"/>
      </p:ext>
    </p:extLst>
  </p:cSld>
  <p:clrMapOvr>
    <a:masterClrMapping/>
  </p:clrMapOvr>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442668075"/>
      </p:ext>
    </p:extLst>
  </p:cSld>
  <p:clrMapOvr>
    <a:masterClrMapping/>
  </p:clrMapOvr>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14072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001303934"/>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504225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48721947"/>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497998229"/>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25225605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4155985671"/>
      </p:ext>
    </p:extLst>
  </p:cSld>
  <p:clrMapOvr>
    <a:masterClrMapping/>
  </p:clrMapOvr>
  <p:transition>
    <p:fade/>
  </p:transition>
  <p:timing>
    <p:tnLst>
      <p:par>
        <p:cTn id="1" dur="indefinite" restart="never" nodeType="tmRoot"/>
      </p:par>
    </p:tnLst>
  </p:timing>
  <p:hf hdr="0"/>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3584965"/>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059391396"/>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925458798"/>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15422833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Drag picture to placeholder or click icon to add</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287589018"/>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49"/>
            <a:ext cx="9858104" cy="899665"/>
          </a:xfrm>
        </p:spPr>
        <p:txBody>
          <a:bodyPr/>
          <a:lstStyle>
            <a:lvl1pPr marL="228719" indent="-228719">
              <a:defRPr sz="5881"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194953865"/>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7"/>
            <a:ext cx="5377147" cy="1829283"/>
          </a:xfrm>
        </p:spPr>
        <p:txBody>
          <a:bodyPr wrap="square">
            <a:spAutoFit/>
          </a:bodyPr>
          <a:lstStyle>
            <a:lvl1pPr marL="0" indent="0">
              <a:spcBef>
                <a:spcPts val="1200"/>
              </a:spcBef>
              <a:buClr>
                <a:schemeClr val="tx1"/>
              </a:buClr>
              <a:buFont typeface="Wingdings" pitchFamily="2" charset="2"/>
              <a:buNone/>
              <a:defRPr sz="3527">
                <a:gradFill>
                  <a:gsLst>
                    <a:gs pos="5109">
                      <a:schemeClr val="tx2"/>
                    </a:gs>
                    <a:gs pos="25000">
                      <a:schemeClr val="tx2"/>
                    </a:gs>
                  </a:gsLst>
                  <a:lin ang="5400000" scaled="0"/>
                </a:gradFill>
              </a:defRPr>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0" y="1189177"/>
            <a:ext cx="5377147" cy="1829283"/>
          </a:xfrm>
        </p:spPr>
        <p:txBody>
          <a:bodyPr wrap="square">
            <a:spAutoFit/>
          </a:bodyPr>
          <a:lstStyle>
            <a:lvl1pPr marL="0" indent="0">
              <a:spcBef>
                <a:spcPts val="1200"/>
              </a:spcBef>
              <a:buClr>
                <a:schemeClr val="tx1"/>
              </a:buClr>
              <a:buFont typeface="Wingdings" pitchFamily="2" charset="2"/>
              <a:buNone/>
              <a:defRPr sz="3527">
                <a:gradFill>
                  <a:gsLst>
                    <a:gs pos="100000">
                      <a:schemeClr val="tx2"/>
                    </a:gs>
                    <a:gs pos="0">
                      <a:schemeClr val="tx2"/>
                    </a:gs>
                  </a:gsLst>
                  <a:lin ang="5400000" scaled="0"/>
                </a:gradFill>
              </a:defRPr>
            </a:lvl1pPr>
            <a:lvl2pPr marL="0" indent="0">
              <a:buNone/>
              <a:defRPr sz="1960"/>
            </a:lvl2pPr>
            <a:lvl3pPr marL="227119" indent="0">
              <a:buNone/>
              <a:tabLst/>
              <a:defRPr sz="1960"/>
            </a:lvl3pPr>
            <a:lvl4pPr marL="451127" indent="0">
              <a:buNone/>
              <a:defRPr/>
            </a:lvl4pPr>
            <a:lvl5pPr marL="672024"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47346619"/>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208553286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0199721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4924587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7550585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6078210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5154779"/>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10419367"/>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74598483"/>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298747165"/>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72961417"/>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6570136"/>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0550182"/>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33635544"/>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39865838"/>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0411660"/>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159126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8616575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02000055"/>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138876024"/>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745144255"/>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761956002"/>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1168748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799027099"/>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962768785"/>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1091008130"/>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172150174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485097"/>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4137817"/>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541665"/>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0147658"/>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5161134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0105973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2169625071"/>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01116416"/>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15625656"/>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48760528"/>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6492414"/>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13627783"/>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744618876"/>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528555178"/>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2192346368"/>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64051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94264847"/>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37380642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81659899"/>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63296995"/>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01007160"/>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92639357"/>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033985915"/>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118878596"/>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890337775"/>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256370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93360141"/>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5446397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12181665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517051595"/>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353398309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613514995"/>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982936700"/>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05345871"/>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522283144"/>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728453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2.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37" Type="http://schemas.openxmlformats.org/officeDocument/2006/relationships/image" Target="../media/image4.png"/><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image" Target="../media/image3.png"/><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9.xml"/><Relationship Id="rId3" Type="http://schemas.openxmlformats.org/officeDocument/2006/relationships/slideLayout" Target="../slideLayouts/slideLayout74.xml"/><Relationship Id="rId7" Type="http://schemas.openxmlformats.org/officeDocument/2006/relationships/slideLayout" Target="../slideLayouts/slideLayout78.xml"/><Relationship Id="rId12" Type="http://schemas.openxmlformats.org/officeDocument/2006/relationships/image" Target="../media/image12.png"/><Relationship Id="rId2" Type="http://schemas.openxmlformats.org/officeDocument/2006/relationships/slideLayout" Target="../slideLayouts/slideLayout73.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theme" Target="../theme/theme4.xml"/><Relationship Id="rId5" Type="http://schemas.openxmlformats.org/officeDocument/2006/relationships/slideLayout" Target="../slideLayouts/slideLayout76.xml"/><Relationship Id="rId10" Type="http://schemas.openxmlformats.org/officeDocument/2006/relationships/slideLayout" Target="../slideLayouts/slideLayout81.xml"/><Relationship Id="rId4" Type="http://schemas.openxmlformats.org/officeDocument/2006/relationships/slideLayout" Target="../slideLayouts/slideLayout75.xml"/><Relationship Id="rId9" Type="http://schemas.openxmlformats.org/officeDocument/2006/relationships/slideLayout" Target="../slideLayouts/slideLayout8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9.xml"/><Relationship Id="rId3" Type="http://schemas.openxmlformats.org/officeDocument/2006/relationships/slideLayout" Target="../slideLayouts/slideLayout84.xml"/><Relationship Id="rId7" Type="http://schemas.openxmlformats.org/officeDocument/2006/relationships/slideLayout" Target="../slideLayouts/slideLayout88.xml"/><Relationship Id="rId12" Type="http://schemas.openxmlformats.org/officeDocument/2006/relationships/image" Target="../media/image12.png"/><Relationship Id="rId2" Type="http://schemas.openxmlformats.org/officeDocument/2006/relationships/slideLayout" Target="../slideLayouts/slideLayout83.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theme" Target="../theme/theme5.xml"/><Relationship Id="rId5" Type="http://schemas.openxmlformats.org/officeDocument/2006/relationships/slideLayout" Target="../slideLayouts/slideLayout86.xml"/><Relationship Id="rId10" Type="http://schemas.openxmlformats.org/officeDocument/2006/relationships/slideLayout" Target="../slideLayouts/slideLayout91.xml"/><Relationship Id="rId4" Type="http://schemas.openxmlformats.org/officeDocument/2006/relationships/slideLayout" Target="../slideLayouts/slideLayout85.xml"/><Relationship Id="rId9" Type="http://schemas.openxmlformats.org/officeDocument/2006/relationships/slideLayout" Target="../slideLayouts/slideLayout9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9.xml"/><Relationship Id="rId13" Type="http://schemas.openxmlformats.org/officeDocument/2006/relationships/slideLayout" Target="../slideLayouts/slideLayout104.xml"/><Relationship Id="rId18" Type="http://schemas.openxmlformats.org/officeDocument/2006/relationships/slideLayout" Target="../slideLayouts/slideLayout109.xml"/><Relationship Id="rId26" Type="http://schemas.openxmlformats.org/officeDocument/2006/relationships/slideLayout" Target="../slideLayouts/slideLayout117.xml"/><Relationship Id="rId3" Type="http://schemas.openxmlformats.org/officeDocument/2006/relationships/slideLayout" Target="../slideLayouts/slideLayout94.xml"/><Relationship Id="rId21" Type="http://schemas.openxmlformats.org/officeDocument/2006/relationships/slideLayout" Target="../slideLayouts/slideLayout112.xml"/><Relationship Id="rId7" Type="http://schemas.openxmlformats.org/officeDocument/2006/relationships/slideLayout" Target="../slideLayouts/slideLayout98.xml"/><Relationship Id="rId12" Type="http://schemas.openxmlformats.org/officeDocument/2006/relationships/slideLayout" Target="../slideLayouts/slideLayout103.xml"/><Relationship Id="rId17" Type="http://schemas.openxmlformats.org/officeDocument/2006/relationships/slideLayout" Target="../slideLayouts/slideLayout108.xml"/><Relationship Id="rId25" Type="http://schemas.openxmlformats.org/officeDocument/2006/relationships/slideLayout" Target="../slideLayouts/slideLayout116.xml"/><Relationship Id="rId2" Type="http://schemas.openxmlformats.org/officeDocument/2006/relationships/slideLayout" Target="../slideLayouts/slideLayout93.xml"/><Relationship Id="rId16" Type="http://schemas.openxmlformats.org/officeDocument/2006/relationships/slideLayout" Target="../slideLayouts/slideLayout107.xml"/><Relationship Id="rId20" Type="http://schemas.openxmlformats.org/officeDocument/2006/relationships/slideLayout" Target="../slideLayouts/slideLayout111.xml"/><Relationship Id="rId1" Type="http://schemas.openxmlformats.org/officeDocument/2006/relationships/slideLayout" Target="../slideLayouts/slideLayout92.xml"/><Relationship Id="rId6" Type="http://schemas.openxmlformats.org/officeDocument/2006/relationships/slideLayout" Target="../slideLayouts/slideLayout97.xml"/><Relationship Id="rId11" Type="http://schemas.openxmlformats.org/officeDocument/2006/relationships/slideLayout" Target="../slideLayouts/slideLayout102.xml"/><Relationship Id="rId24" Type="http://schemas.openxmlformats.org/officeDocument/2006/relationships/slideLayout" Target="../slideLayouts/slideLayout115.xml"/><Relationship Id="rId5" Type="http://schemas.openxmlformats.org/officeDocument/2006/relationships/slideLayout" Target="../slideLayouts/slideLayout96.xml"/><Relationship Id="rId15" Type="http://schemas.openxmlformats.org/officeDocument/2006/relationships/slideLayout" Target="../slideLayouts/slideLayout106.xml"/><Relationship Id="rId23" Type="http://schemas.openxmlformats.org/officeDocument/2006/relationships/slideLayout" Target="../slideLayouts/slideLayout114.xml"/><Relationship Id="rId10" Type="http://schemas.openxmlformats.org/officeDocument/2006/relationships/slideLayout" Target="../slideLayouts/slideLayout101.xml"/><Relationship Id="rId19" Type="http://schemas.openxmlformats.org/officeDocument/2006/relationships/slideLayout" Target="../slideLayouts/slideLayout110.xml"/><Relationship Id="rId4" Type="http://schemas.openxmlformats.org/officeDocument/2006/relationships/slideLayout" Target="../slideLayouts/slideLayout95.xml"/><Relationship Id="rId9" Type="http://schemas.openxmlformats.org/officeDocument/2006/relationships/slideLayout" Target="../slideLayouts/slideLayout100.xml"/><Relationship Id="rId14" Type="http://schemas.openxmlformats.org/officeDocument/2006/relationships/slideLayout" Target="../slideLayouts/slideLayout105.xml"/><Relationship Id="rId22" Type="http://schemas.openxmlformats.org/officeDocument/2006/relationships/slideLayout" Target="../slideLayouts/slideLayout113.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8" r:id="rId22"/>
    <p:sldLayoutId id="2147484152" r:id="rId23"/>
    <p:sldLayoutId id="2147484188" r:id="rId24"/>
    <p:sldLayoutId id="2147484189"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887593194"/>
      </p:ext>
    </p:extLst>
  </p:cSld>
  <p:clrMap bg1="dk1" tx1="lt1" bg2="dk2" tx2="lt2" accent1="accent1" accent2="accent2" accent3="accent3" accent4="accent4" accent5="accent5" accent6="accent6" hlink="hlink" folHlink="folHlink"/>
  <p:sldLayoutIdLst>
    <p:sldLayoutId id="2147484154" r:id="rId1"/>
    <p:sldLayoutId id="2147484155" r:id="rId2"/>
    <p:sldLayoutId id="2147484156" r:id="rId3"/>
    <p:sldLayoutId id="2147484157" r:id="rId4"/>
    <p:sldLayoutId id="2147484158" r:id="rId5"/>
    <p:sldLayoutId id="2147484159" r:id="rId6"/>
    <p:sldLayoutId id="2147484160" r:id="rId7"/>
    <p:sldLayoutId id="2147484161" r:id="rId8"/>
    <p:sldLayoutId id="2147484162" r:id="rId9"/>
    <p:sldLayoutId id="2147484163" r:id="rId10"/>
    <p:sldLayoutId id="2147484164" r:id="rId11"/>
    <p:sldLayoutId id="2147484165" r:id="rId12"/>
    <p:sldLayoutId id="2147484166" r:id="rId13"/>
    <p:sldLayoutId id="2147484167" r:id="rId14"/>
    <p:sldLayoutId id="2147484168" r:id="rId15"/>
    <p:sldLayoutId id="2147484169" r:id="rId16"/>
    <p:sldLayoutId id="2147484170" r:id="rId17"/>
    <p:sldLayoutId id="2147484171" r:id="rId18"/>
    <p:sldLayoutId id="2147484172" r:id="rId19"/>
    <p:sldLayoutId id="2147484173" r:id="rId20"/>
    <p:sldLayoutId id="2147484174" r:id="rId21"/>
    <p:sldLayoutId id="2147484175" r:id="rId22"/>
    <p:sldLayoutId id="2147484176" r:id="rId23"/>
    <p:sldLayoutId id="2147484177" r:id="rId24"/>
    <p:sldLayoutId id="2147484178" r:id="rId25"/>
    <p:sldLayoutId id="2147484179" r:id="rId26"/>
    <p:sldLayoutId id="2147484180" r:id="rId27"/>
    <p:sldLayoutId id="2147484181" r:id="rId28"/>
    <p:sldLayoutId id="2147484182" r:id="rId29"/>
    <p:sldLayoutId id="2147484183" r:id="rId30"/>
    <p:sldLayoutId id="2147484184" r:id="rId31"/>
    <p:sldLayoutId id="2147484185" r:id="rId32"/>
    <p:sldLayoutId id="2147484186" r:id="rId33"/>
    <p:sldLayoutId id="2147484187"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782573697"/>
      </p:ext>
    </p:extLst>
  </p:cSld>
  <p:clrMap bg1="lt1" tx1="dk1" bg2="lt2" tx2="dk2" accent1="accent1" accent2="accent2" accent3="accent3" accent4="accent4" accent5="accent5" accent6="accent6" hlink="hlink" folHlink="folHlink"/>
  <p:sldLayoutIdLst>
    <p:sldLayoutId id="2147484191" r:id="rId1"/>
    <p:sldLayoutId id="2147484192" r:id="rId2"/>
    <p:sldLayoutId id="2147484193" r:id="rId3"/>
    <p:sldLayoutId id="2147484194" r:id="rId4"/>
    <p:sldLayoutId id="2147484195" r:id="rId5"/>
    <p:sldLayoutId id="2147484196" r:id="rId6"/>
    <p:sldLayoutId id="2147484197" r:id="rId7"/>
    <p:sldLayoutId id="2147484198" r:id="rId8"/>
    <p:sldLayoutId id="2147484199" r:id="rId9"/>
    <p:sldLayoutId id="2147484200"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3873079096"/>
      </p:ext>
    </p:extLst>
  </p:cSld>
  <p:clrMap bg1="lt1" tx1="dk1" bg2="lt2" tx2="dk2" accent1="accent1" accent2="accent2" accent3="accent3" accent4="accent4" accent5="accent5" accent6="accent6" hlink="hlink" folHlink="folHlink"/>
  <p:sldLayoutIdLst>
    <p:sldLayoutId id="2147484202" r:id="rId1"/>
    <p:sldLayoutId id="2147484203" r:id="rId2"/>
    <p:sldLayoutId id="2147484204" r:id="rId3"/>
    <p:sldLayoutId id="2147484205" r:id="rId4"/>
    <p:sldLayoutId id="2147484206" r:id="rId5"/>
    <p:sldLayoutId id="2147484207" r:id="rId6"/>
    <p:sldLayoutId id="2147484208" r:id="rId7"/>
    <p:sldLayoutId id="2147484209" r:id="rId8"/>
    <p:sldLayoutId id="2147484210" r:id="rId9"/>
    <p:sldLayoutId id="2147484211"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11837467"/>
      </p:ext>
    </p:extLst>
  </p:cSld>
  <p:clrMap bg1="lt1" tx1="dk1" bg2="lt2" tx2="dk2" accent1="accent1" accent2="accent2" accent3="accent3" accent4="accent4" accent5="accent5" accent6="accent6" hlink="hlink" folHlink="folHlink"/>
  <p:sldLayoutIdLst>
    <p:sldLayoutId id="2147484213" r:id="rId1"/>
    <p:sldLayoutId id="2147484214" r:id="rId2"/>
    <p:sldLayoutId id="2147484215" r:id="rId3"/>
    <p:sldLayoutId id="2147484216" r:id="rId4"/>
    <p:sldLayoutId id="2147484217" r:id="rId5"/>
    <p:sldLayoutId id="2147484218" r:id="rId6"/>
    <p:sldLayoutId id="2147484219" r:id="rId7"/>
    <p:sldLayoutId id="2147484220" r:id="rId8"/>
    <p:sldLayoutId id="2147484221" r:id="rId9"/>
    <p:sldLayoutId id="2147484222" r:id="rId10"/>
    <p:sldLayoutId id="2147484223" r:id="rId11"/>
    <p:sldLayoutId id="2147484224" r:id="rId12"/>
    <p:sldLayoutId id="2147484225" r:id="rId13"/>
    <p:sldLayoutId id="2147484226" r:id="rId14"/>
    <p:sldLayoutId id="2147484227" r:id="rId15"/>
    <p:sldLayoutId id="2147484228" r:id="rId16"/>
    <p:sldLayoutId id="2147484229" r:id="rId17"/>
    <p:sldLayoutId id="2147484230" r:id="rId18"/>
    <p:sldLayoutId id="2147484231" r:id="rId19"/>
    <p:sldLayoutId id="2147484232" r:id="rId20"/>
    <p:sldLayoutId id="2147484233" r:id="rId21"/>
    <p:sldLayoutId id="2147484234" r:id="rId22"/>
    <p:sldLayoutId id="2147484235" r:id="rId23"/>
    <p:sldLayoutId id="2147484236" r:id="rId24"/>
    <p:sldLayoutId id="2147484237" r:id="rId25"/>
    <p:sldLayoutId id="2147484238"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7.xml"/><Relationship Id="rId1" Type="http://schemas.openxmlformats.org/officeDocument/2006/relationships/slideLayout" Target="../slideLayouts/slideLayout86.xml"/><Relationship Id="rId5" Type="http://schemas.openxmlformats.org/officeDocument/2006/relationships/image" Target="../media/image28.emf"/><Relationship Id="rId4" Type="http://schemas.openxmlformats.org/officeDocument/2006/relationships/image" Target="../media/image27.emf"/></Relationships>
</file>

<file path=ppt/slides/_rels/slide25.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8.xml"/><Relationship Id="rId1" Type="http://schemas.openxmlformats.org/officeDocument/2006/relationships/slideLayout" Target="../slideLayouts/slideLayout86.xml"/><Relationship Id="rId6" Type="http://schemas.openxmlformats.org/officeDocument/2006/relationships/image" Target="../media/image30.emf"/><Relationship Id="rId11" Type="http://schemas.openxmlformats.org/officeDocument/2006/relationships/image" Target="../media/image32.png"/><Relationship Id="rId5" Type="http://schemas.openxmlformats.org/officeDocument/2006/relationships/image" Target="../media/image29.emf"/><Relationship Id="rId10" Type="http://schemas.openxmlformats.org/officeDocument/2006/relationships/image" Target="../media/image31.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7.xml"/></Relationships>
</file>

<file path=ppt/slides/_rels/slide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xml"/><Relationship Id="rId1" Type="http://schemas.openxmlformats.org/officeDocument/2006/relationships/slideLayout" Target="../slideLayouts/slideLayout76.xml"/><Relationship Id="rId4" Type="http://schemas.openxmlformats.org/officeDocument/2006/relationships/image" Target="../media/image18.emf"/></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20.jpeg"/><Relationship Id="rId7"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Powered by SharePoint Online &amp; Azure Media Services</a:t>
            </a:r>
            <a:br>
              <a:rPr lang="en-US" dirty="0"/>
            </a:br>
            <a:endParaRPr lang="en-US" dirty="0"/>
          </a:p>
        </p:txBody>
      </p:sp>
      <p:sp>
        <p:nvSpPr>
          <p:cNvPr id="5" name="Text Placeholder 4"/>
          <p:cNvSpPr>
            <a:spLocks noGrp="1"/>
          </p:cNvSpPr>
          <p:nvPr>
            <p:ph type="body" sz="quarter" idx="11"/>
          </p:nvPr>
        </p:nvSpPr>
        <p:spPr>
          <a:xfrm>
            <a:off x="520700" y="1833570"/>
            <a:ext cx="5394960" cy="2462213"/>
          </a:xfrm>
        </p:spPr>
        <p:txBody>
          <a:bodyPr/>
          <a:lstStyle/>
          <a:p>
            <a:r>
              <a:rPr lang="en-US" b="1" dirty="0" smtClean="0"/>
              <a:t>SharePoint Online</a:t>
            </a:r>
          </a:p>
          <a:p>
            <a:r>
              <a:rPr lang="en-US" dirty="0" smtClean="0">
                <a:solidFill>
                  <a:srgbClr val="969696"/>
                </a:solidFill>
              </a:rPr>
              <a:t>Content Storage</a:t>
            </a:r>
          </a:p>
          <a:p>
            <a:r>
              <a:rPr lang="en-US" dirty="0" smtClean="0">
                <a:solidFill>
                  <a:srgbClr val="969696"/>
                </a:solidFill>
              </a:rPr>
              <a:t>Metadata</a:t>
            </a:r>
          </a:p>
          <a:p>
            <a:r>
              <a:rPr lang="en-US" dirty="0" smtClean="0">
                <a:solidFill>
                  <a:srgbClr val="969696"/>
                </a:solidFill>
              </a:rPr>
              <a:t>Security &amp; Compliance</a:t>
            </a:r>
          </a:p>
          <a:p>
            <a:r>
              <a:rPr lang="en-US" dirty="0" smtClean="0">
                <a:solidFill>
                  <a:srgbClr val="969696"/>
                </a:solidFill>
              </a:rPr>
              <a:t>Search</a:t>
            </a:r>
            <a:endParaRPr lang="en-US" dirty="0">
              <a:solidFill>
                <a:srgbClr val="969696"/>
              </a:solidFill>
            </a:endParaRPr>
          </a:p>
        </p:txBody>
      </p:sp>
      <p:sp>
        <p:nvSpPr>
          <p:cNvPr id="6" name="Text Placeholder 5"/>
          <p:cNvSpPr>
            <a:spLocks noGrp="1"/>
          </p:cNvSpPr>
          <p:nvPr>
            <p:ph type="body" sz="quarter" idx="12"/>
          </p:nvPr>
        </p:nvSpPr>
        <p:spPr>
          <a:xfrm>
            <a:off x="6277928" y="1833570"/>
            <a:ext cx="5394960" cy="2462213"/>
          </a:xfrm>
        </p:spPr>
        <p:txBody>
          <a:bodyPr/>
          <a:lstStyle/>
          <a:p>
            <a:r>
              <a:rPr lang="en-US" dirty="0" smtClean="0"/>
              <a:t>Azure Media Services</a:t>
            </a:r>
          </a:p>
          <a:p>
            <a:r>
              <a:rPr lang="en-US" dirty="0" smtClean="0">
                <a:solidFill>
                  <a:srgbClr val="969696"/>
                </a:solidFill>
              </a:rPr>
              <a:t>Transcoding</a:t>
            </a:r>
          </a:p>
          <a:p>
            <a:r>
              <a:rPr lang="en-US" dirty="0" smtClean="0">
                <a:solidFill>
                  <a:srgbClr val="969696"/>
                </a:solidFill>
              </a:rPr>
              <a:t>Adaptive Streaming</a:t>
            </a:r>
          </a:p>
          <a:p>
            <a:r>
              <a:rPr lang="en-US" dirty="0" smtClean="0">
                <a:solidFill>
                  <a:srgbClr val="969696"/>
                </a:solidFill>
              </a:rPr>
              <a:t>Secure Delivery</a:t>
            </a:r>
          </a:p>
          <a:p>
            <a:r>
              <a:rPr lang="en-US" dirty="0" smtClean="0">
                <a:solidFill>
                  <a:srgbClr val="969696"/>
                </a:solidFill>
              </a:rPr>
              <a:t>Thumbnails</a:t>
            </a:r>
            <a:endParaRPr lang="en-US" dirty="0">
              <a:solidFill>
                <a:srgbClr val="969696"/>
              </a:solidFill>
            </a:endParaRPr>
          </a:p>
        </p:txBody>
      </p:sp>
      <p:sp>
        <p:nvSpPr>
          <p:cNvPr id="4" name="Slide Number Placeholder 3"/>
          <p:cNvSpPr>
            <a:spLocks noGrp="1"/>
          </p:cNvSpPr>
          <p:nvPr>
            <p:ph type="sldNum" sz="quarter" idx="13"/>
          </p:nvPr>
        </p:nvSpPr>
        <p:spPr/>
        <p:txBody>
          <a:bodyPr/>
          <a:lstStyle/>
          <a:p>
            <a:fld id="{727B4C2D-45E2-4621-8491-2995EB46A674}" type="slidenum">
              <a:rPr lang="en-US" smtClean="0"/>
              <a:pPr/>
              <a:t>10</a:t>
            </a:fld>
            <a:endParaRPr lang="en-US" dirty="0"/>
          </a:p>
        </p:txBody>
      </p:sp>
    </p:spTree>
    <p:extLst>
      <p:ext uri="{BB962C8B-B14F-4D97-AF65-F5344CB8AC3E}">
        <p14:creationId xmlns:p14="http://schemas.microsoft.com/office/powerpoint/2010/main" val="206911069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Current Video Portal Capabilities</a:t>
            </a:r>
            <a:endParaRPr lang="en-US" dirty="0"/>
          </a:p>
        </p:txBody>
      </p:sp>
      <p:sp>
        <p:nvSpPr>
          <p:cNvPr id="5" name="Text Placeholder 4"/>
          <p:cNvSpPr>
            <a:spLocks noGrp="1"/>
          </p:cNvSpPr>
          <p:nvPr>
            <p:ph type="body" sz="quarter" idx="10"/>
          </p:nvPr>
        </p:nvSpPr>
        <p:spPr/>
        <p:txBody>
          <a:bodyPr/>
          <a:lstStyle/>
          <a:p>
            <a:r>
              <a:rPr lang="en-US" sz="3200" dirty="0" smtClean="0"/>
              <a:t>HTML5 mobile playback in browser– Windows, Android and iOS</a:t>
            </a:r>
          </a:p>
          <a:p>
            <a:r>
              <a:rPr lang="en-US" sz="3200" dirty="0" smtClean="0"/>
              <a:t>Responsive player playback page</a:t>
            </a:r>
          </a:p>
          <a:p>
            <a:r>
              <a:rPr lang="en-US" sz="3200" dirty="0" smtClean="0"/>
              <a:t>Office 365 for iPhone app</a:t>
            </a:r>
          </a:p>
          <a:p>
            <a:r>
              <a:rPr lang="en-US" sz="3200" dirty="0" smtClean="0"/>
              <a:t>Built-in CDN – Better playback performance across </a:t>
            </a:r>
            <a:br>
              <a:rPr lang="en-US" sz="3200" dirty="0" smtClean="0"/>
            </a:br>
            <a:r>
              <a:rPr lang="en-US" sz="3200" dirty="0" smtClean="0"/>
              <a:t>geographic locations</a:t>
            </a:r>
          </a:p>
          <a:p>
            <a:r>
              <a:rPr lang="en-US" sz="3200" dirty="0" smtClean="0"/>
              <a:t>More granular permissions per channel– Owners / Editors / Viewers</a:t>
            </a:r>
          </a:p>
          <a:p>
            <a:r>
              <a:rPr lang="en-US" sz="3200" dirty="0" smtClean="0"/>
              <a:t>Related videos powered by the Office Graph</a:t>
            </a:r>
          </a:p>
          <a:p>
            <a:r>
              <a:rPr lang="en-US" sz="3200" dirty="0" smtClean="0"/>
              <a:t>REST APIs for Office 365 Video [in preview]</a:t>
            </a:r>
          </a:p>
          <a:p>
            <a:endParaRPr lang="en-US" sz="3200"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11</a:t>
            </a:fld>
            <a:endParaRPr lang="en-US" dirty="0"/>
          </a:p>
        </p:txBody>
      </p:sp>
    </p:spTree>
    <p:extLst>
      <p:ext uri="{BB962C8B-B14F-4D97-AF65-F5344CB8AC3E}">
        <p14:creationId xmlns:p14="http://schemas.microsoft.com/office/powerpoint/2010/main" val="127391189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Future Video Portal Capabilities</a:t>
            </a:r>
            <a:endParaRPr lang="en-US" dirty="0"/>
          </a:p>
        </p:txBody>
      </p:sp>
      <p:sp>
        <p:nvSpPr>
          <p:cNvPr id="3" name="Text Placeholder 2"/>
          <p:cNvSpPr>
            <a:spLocks noGrp="1"/>
          </p:cNvSpPr>
          <p:nvPr>
            <p:ph type="body" sz="quarter" idx="10"/>
          </p:nvPr>
        </p:nvSpPr>
        <p:spPr/>
        <p:txBody>
          <a:bodyPr/>
          <a:lstStyle/>
          <a:p>
            <a:r>
              <a:rPr lang="en-US" sz="3600" dirty="0" smtClean="0"/>
              <a:t>Embed into other Office 365 locations outside of the video portal </a:t>
            </a:r>
          </a:p>
          <a:p>
            <a:r>
              <a:rPr lang="en-US" sz="3600" dirty="0" smtClean="0"/>
              <a:t>Responsive design for all video portal pages</a:t>
            </a:r>
          </a:p>
          <a:p>
            <a:r>
              <a:rPr lang="en-US" sz="3600" dirty="0" smtClean="0"/>
              <a:t>More personalized Home page powered by the Office Graph </a:t>
            </a:r>
          </a:p>
          <a:p>
            <a:r>
              <a:rPr lang="en-US" sz="3600" dirty="0" smtClean="0"/>
              <a:t>Hybrid link to Office 365 Video from SharePoint Server 2016</a:t>
            </a:r>
          </a:p>
          <a:p>
            <a:r>
              <a:rPr lang="en-US" sz="3600" dirty="0" smtClean="0"/>
              <a:t>“Publish to” from Skype for Business into an Office 365 Video channel</a:t>
            </a:r>
          </a:p>
          <a:p>
            <a:endParaRPr lang="en-US" sz="3600"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12</a:t>
            </a:fld>
            <a:endParaRPr lang="en-US" dirty="0"/>
          </a:p>
        </p:txBody>
      </p:sp>
    </p:spTree>
    <p:extLst>
      <p:ext uri="{BB962C8B-B14F-4D97-AF65-F5344CB8AC3E}">
        <p14:creationId xmlns:p14="http://schemas.microsoft.com/office/powerpoint/2010/main" val="77404459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Exploring the Office 365 Video Portal</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48470026"/>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Office 365 Video API</a:t>
            </a:r>
            <a:endParaRPr lang="en-US" dirty="0"/>
          </a:p>
        </p:txBody>
      </p:sp>
    </p:spTree>
    <p:extLst>
      <p:ext uri="{BB962C8B-B14F-4D97-AF65-F5344CB8AC3E}">
        <p14:creationId xmlns:p14="http://schemas.microsoft.com/office/powerpoint/2010/main" val="53267068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Introducing the Video API</a:t>
            </a:r>
            <a:endParaRPr lang="en-US" dirty="0"/>
          </a:p>
        </p:txBody>
      </p:sp>
      <p:sp>
        <p:nvSpPr>
          <p:cNvPr id="2" name="Text Placeholder 1"/>
          <p:cNvSpPr>
            <a:spLocks noGrp="1"/>
          </p:cNvSpPr>
          <p:nvPr>
            <p:ph type="body" sz="quarter" idx="10"/>
          </p:nvPr>
        </p:nvSpPr>
        <p:spPr/>
        <p:txBody>
          <a:bodyPr/>
          <a:lstStyle/>
          <a:p>
            <a:r>
              <a:rPr lang="en-US" dirty="0" smtClean="0"/>
              <a:t>Discover &amp; interact with videos in the </a:t>
            </a:r>
            <a:br>
              <a:rPr lang="en-US" dirty="0" smtClean="0"/>
            </a:br>
            <a:r>
              <a:rPr lang="en-US" dirty="0" smtClean="0"/>
              <a:t>Office 365 Video Portal</a:t>
            </a:r>
          </a:p>
          <a:p>
            <a:r>
              <a:rPr lang="en-US" dirty="0" smtClean="0"/>
              <a:t>Provides access to:</a:t>
            </a:r>
          </a:p>
          <a:p>
            <a:pPr lvl="1"/>
            <a:r>
              <a:rPr lang="en-US" dirty="0" smtClean="0"/>
              <a:t>Video Portal</a:t>
            </a:r>
          </a:p>
          <a:p>
            <a:pPr lvl="1"/>
            <a:r>
              <a:rPr lang="en-US" dirty="0" smtClean="0"/>
              <a:t>Channels</a:t>
            </a:r>
          </a:p>
          <a:p>
            <a:pPr lvl="1"/>
            <a:r>
              <a:rPr lang="en-US" dirty="0" smtClean="0"/>
              <a:t>Videos</a:t>
            </a:r>
          </a:p>
          <a:p>
            <a:endParaRPr lang="en-US" dirty="0" smtClean="0"/>
          </a:p>
          <a:p>
            <a:r>
              <a:rPr lang="en-US" dirty="0" smtClean="0"/>
              <a:t>Video REST API Currently in Preview</a:t>
            </a:r>
          </a:p>
          <a:p>
            <a:pPr lvl="1"/>
            <a:r>
              <a:rPr lang="en-US" i="1" dirty="0" smtClean="0"/>
              <a:t>Some things may change, added &amp; removed</a:t>
            </a:r>
          </a:p>
        </p:txBody>
      </p:sp>
      <p:sp>
        <p:nvSpPr>
          <p:cNvPr id="4" name="Slide Number Placeholder 3"/>
          <p:cNvSpPr>
            <a:spLocks noGrp="1"/>
          </p:cNvSpPr>
          <p:nvPr>
            <p:ph type="sldNum" sz="quarter" idx="12"/>
          </p:nvPr>
        </p:nvSpPr>
        <p:spPr/>
        <p:txBody>
          <a:bodyPr/>
          <a:lstStyle/>
          <a:p>
            <a:fld id="{727B4C2D-45E2-4621-8491-2995EB46A674}" type="slidenum">
              <a:rPr lang="en-US" smtClean="0"/>
              <a:pPr/>
              <a:t>15</a:t>
            </a:fld>
            <a:endParaRPr lang="en-US" dirty="0"/>
          </a:p>
        </p:txBody>
      </p:sp>
    </p:spTree>
    <p:extLst>
      <p:ext uri="{BB962C8B-B14F-4D97-AF65-F5344CB8AC3E}">
        <p14:creationId xmlns:p14="http://schemas.microsoft.com/office/powerpoint/2010/main" val="134681130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 Portal Operations</a:t>
            </a:r>
            <a:endParaRPr lang="en-US" dirty="0"/>
          </a:p>
        </p:txBody>
      </p:sp>
      <p:sp>
        <p:nvSpPr>
          <p:cNvPr id="3" name="Text Placeholder 2"/>
          <p:cNvSpPr>
            <a:spLocks noGrp="1"/>
          </p:cNvSpPr>
          <p:nvPr>
            <p:ph type="body" sz="quarter" idx="10"/>
          </p:nvPr>
        </p:nvSpPr>
        <p:spPr/>
        <p:txBody>
          <a:bodyPr/>
          <a:lstStyle/>
          <a:p>
            <a:r>
              <a:rPr lang="en-US" dirty="0" smtClean="0"/>
              <a:t>// get the Video Portal API endpoint</a:t>
            </a:r>
            <a:endParaRPr lang="en-US" dirty="0"/>
          </a:p>
          <a:p>
            <a:pPr marL="0" indent="0">
              <a:buNone/>
            </a:pPr>
            <a:r>
              <a:rPr lang="en-US" dirty="0" smtClean="0"/>
              <a:t>// requires HTTP Authorization header</a:t>
            </a:r>
          </a:p>
          <a:p>
            <a:pPr marL="0" indent="0">
              <a:buNone/>
            </a:pPr>
            <a:r>
              <a:rPr lang="en-US" dirty="0" smtClean="0"/>
              <a:t>//	for authentication</a:t>
            </a:r>
          </a:p>
          <a:p>
            <a:pPr marL="0" indent="0">
              <a:buNone/>
            </a:pPr>
            <a:endParaRPr lang="en-US" dirty="0" smtClean="0"/>
          </a:p>
          <a:p>
            <a:pPr marL="0" indent="0">
              <a:buNone/>
            </a:pPr>
            <a:r>
              <a:rPr lang="en-US" dirty="0" smtClean="0"/>
              <a:t>HTTP GET </a:t>
            </a:r>
          </a:p>
          <a:p>
            <a:pPr marL="0" indent="0">
              <a:buNone/>
            </a:pPr>
            <a:r>
              <a:rPr lang="en-US" dirty="0"/>
              <a:t> </a:t>
            </a:r>
            <a:r>
              <a:rPr lang="en-US" dirty="0" smtClean="0"/>
              <a:t>  https://&lt;tenant&gt;.</a:t>
            </a:r>
            <a:r>
              <a:rPr lang="en-US" dirty="0" err="1" smtClean="0"/>
              <a:t>sharepoint.com</a:t>
            </a:r>
            <a:r>
              <a:rPr lang="en-US" dirty="0" smtClean="0"/>
              <a:t>/</a:t>
            </a:r>
          </a:p>
          <a:p>
            <a:pPr marL="0" indent="0">
              <a:buNone/>
            </a:pPr>
            <a:r>
              <a:rPr lang="en-US" dirty="0"/>
              <a:t> </a:t>
            </a:r>
            <a:r>
              <a:rPr lang="en-US" dirty="0" smtClean="0"/>
              <a:t>         _</a:t>
            </a:r>
            <a:r>
              <a:rPr lang="en-US" dirty="0" err="1" smtClean="0"/>
              <a:t>api</a:t>
            </a:r>
            <a:r>
              <a:rPr lang="en-US" dirty="0" smtClean="0"/>
              <a:t>/</a:t>
            </a:r>
            <a:r>
              <a:rPr lang="en-US" dirty="0" err="1" smtClean="0"/>
              <a:t>VideoService.Discover</a:t>
            </a:r>
            <a:endParaRPr lang="en-US" dirty="0"/>
          </a:p>
        </p:txBody>
      </p:sp>
      <p:sp>
        <p:nvSpPr>
          <p:cNvPr id="4" name="Slide Number Placeholder 3"/>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16</a:t>
            </a:fld>
            <a:endParaRPr lang="en-US" dirty="0"/>
          </a:p>
        </p:txBody>
      </p:sp>
    </p:spTree>
    <p:extLst>
      <p:ext uri="{BB962C8B-B14F-4D97-AF65-F5344CB8AC3E}">
        <p14:creationId xmlns:p14="http://schemas.microsoft.com/office/powerpoint/2010/main" val="24524085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Channel Operations</a:t>
            </a:r>
            <a:endParaRPr lang="en-US" dirty="0"/>
          </a:p>
        </p:txBody>
      </p:sp>
      <p:sp>
        <p:nvSpPr>
          <p:cNvPr id="4" name="Text Placeholder 3"/>
          <p:cNvSpPr>
            <a:spLocks noGrp="1"/>
          </p:cNvSpPr>
          <p:nvPr>
            <p:ph type="body" sz="quarter" idx="10"/>
          </p:nvPr>
        </p:nvSpPr>
        <p:spPr/>
        <p:txBody>
          <a:bodyPr/>
          <a:lstStyle/>
          <a:p>
            <a:r>
              <a:rPr lang="en-US" dirty="0" smtClean="0"/>
              <a:t>List all channels user can view &amp; edit</a:t>
            </a:r>
          </a:p>
          <a:p>
            <a:pPr lvl="1"/>
            <a:r>
              <a:rPr lang="en-US" dirty="0">
                <a:latin typeface="Courier" charset="0"/>
                <a:ea typeface="Courier" charset="0"/>
                <a:cs typeface="Courier" charset="0"/>
              </a:rPr>
              <a:t>HTTP GET: </a:t>
            </a:r>
            <a:r>
              <a:rPr lang="en-US" dirty="0" smtClean="0">
                <a:latin typeface="Courier" charset="0"/>
                <a:ea typeface="Courier" charset="0"/>
                <a:cs typeface="Courier" charset="0"/>
              </a:rPr>
              <a:t>[..]/_</a:t>
            </a:r>
            <a:r>
              <a:rPr lang="en-US" dirty="0" err="1" smtClean="0">
                <a:latin typeface="Courier" charset="0"/>
                <a:ea typeface="Courier" charset="0"/>
                <a:cs typeface="Courier" charset="0"/>
              </a:rPr>
              <a:t>api</a:t>
            </a:r>
            <a:r>
              <a:rPr lang="en-US" dirty="0" smtClean="0">
                <a:latin typeface="Courier" charset="0"/>
                <a:ea typeface="Courier" charset="0"/>
                <a:cs typeface="Courier" charset="0"/>
              </a:rPr>
              <a:t>/</a:t>
            </a:r>
            <a:r>
              <a:rPr lang="en-US" dirty="0" err="1" smtClean="0">
                <a:latin typeface="Courier" charset="0"/>
                <a:ea typeface="Courier" charset="0"/>
                <a:cs typeface="Courier" charset="0"/>
              </a:rPr>
              <a:t>VideoService</a:t>
            </a:r>
            <a:r>
              <a:rPr lang="en-US" dirty="0" smtClean="0">
                <a:latin typeface="Courier" charset="0"/>
                <a:ea typeface="Courier" charset="0"/>
                <a:cs typeface="Courier" charset="0"/>
              </a:rPr>
              <a:t>/Channels</a:t>
            </a:r>
          </a:p>
          <a:p>
            <a:pPr lvl="1"/>
            <a:r>
              <a:rPr lang="en-US" dirty="0" smtClean="0">
                <a:latin typeface="Courier" charset="0"/>
                <a:ea typeface="Courier" charset="0"/>
                <a:cs typeface="Courier" charset="0"/>
              </a:rPr>
              <a:t>HTTP GET: [..]/_</a:t>
            </a:r>
            <a:r>
              <a:rPr lang="en-US" dirty="0" err="1" smtClean="0">
                <a:latin typeface="Courier" charset="0"/>
                <a:ea typeface="Courier" charset="0"/>
                <a:cs typeface="Courier" charset="0"/>
              </a:rPr>
              <a:t>api</a:t>
            </a:r>
            <a:r>
              <a:rPr lang="en-US" dirty="0" smtClean="0">
                <a:latin typeface="Courier" charset="0"/>
                <a:ea typeface="Courier" charset="0"/>
                <a:cs typeface="Courier" charset="0"/>
              </a:rPr>
              <a:t>/</a:t>
            </a:r>
            <a:r>
              <a:rPr lang="en-US" dirty="0" err="1" smtClean="0">
                <a:latin typeface="Courier" charset="0"/>
                <a:ea typeface="Courier" charset="0"/>
                <a:cs typeface="Courier" charset="0"/>
              </a:rPr>
              <a:t>VideoService</a:t>
            </a:r>
            <a:r>
              <a:rPr lang="en-US" dirty="0" smtClean="0">
                <a:latin typeface="Courier" charset="0"/>
                <a:ea typeface="Courier" charset="0"/>
                <a:cs typeface="Courier" charset="0"/>
              </a:rPr>
              <a:t>/</a:t>
            </a:r>
            <a:r>
              <a:rPr lang="en-US" dirty="0" err="1" smtClean="0">
                <a:latin typeface="Courier" charset="0"/>
                <a:ea typeface="Courier" charset="0"/>
                <a:cs typeface="Courier" charset="0"/>
              </a:rPr>
              <a:t>CanEditChannels</a:t>
            </a:r>
            <a:endParaRPr lang="en-US" dirty="0" smtClean="0">
              <a:latin typeface="Courier" charset="0"/>
              <a:ea typeface="Courier" charset="0"/>
              <a:cs typeface="Courier" charset="0"/>
            </a:endParaRPr>
          </a:p>
          <a:p>
            <a:endParaRPr lang="en-US" dirty="0" smtClean="0"/>
          </a:p>
          <a:p>
            <a:r>
              <a:rPr lang="en-US" dirty="0" smtClean="0"/>
              <a:t>Details on a specific channel</a:t>
            </a:r>
          </a:p>
          <a:p>
            <a:pPr lvl="1"/>
            <a:r>
              <a:rPr lang="en-US" dirty="0">
                <a:latin typeface="Courier" charset="0"/>
                <a:ea typeface="Courier" charset="0"/>
                <a:cs typeface="Courier" charset="0"/>
              </a:rPr>
              <a:t>HTTP GET: [..]/_</a:t>
            </a:r>
            <a:r>
              <a:rPr lang="en-US" dirty="0" err="1" smtClean="0">
                <a:latin typeface="Courier" charset="0"/>
                <a:ea typeface="Courier" charset="0"/>
                <a:cs typeface="Courier" charset="0"/>
              </a:rPr>
              <a:t>api</a:t>
            </a:r>
            <a:r>
              <a:rPr lang="en-US" dirty="0" smtClean="0">
                <a:latin typeface="Courier" charset="0"/>
                <a:ea typeface="Courier" charset="0"/>
                <a:cs typeface="Courier" charset="0"/>
              </a:rPr>
              <a:t>/</a:t>
            </a:r>
            <a:r>
              <a:rPr lang="en-US" dirty="0" err="1" smtClean="0">
                <a:latin typeface="Courier" charset="0"/>
                <a:ea typeface="Courier" charset="0"/>
                <a:cs typeface="Courier" charset="0"/>
              </a:rPr>
              <a:t>VideoService</a:t>
            </a:r>
            <a:r>
              <a:rPr lang="en-US" dirty="0" smtClean="0">
                <a:latin typeface="Courier" charset="0"/>
                <a:ea typeface="Courier" charset="0"/>
                <a:cs typeface="Courier" charset="0"/>
              </a:rPr>
              <a:t>/Channels(‘&lt;</a:t>
            </a:r>
            <a:r>
              <a:rPr lang="en-US" dirty="0" err="1" smtClean="0">
                <a:latin typeface="Courier" charset="0"/>
                <a:ea typeface="Courier" charset="0"/>
                <a:cs typeface="Courier" charset="0"/>
              </a:rPr>
              <a:t>guid</a:t>
            </a:r>
            <a:r>
              <a:rPr lang="en-US" dirty="0" smtClean="0">
                <a:latin typeface="Courier" charset="0"/>
                <a:ea typeface="Courier" charset="0"/>
                <a:cs typeface="Courier" charset="0"/>
              </a:rPr>
              <a:t>&gt;’)</a:t>
            </a:r>
          </a:p>
          <a:p>
            <a:endParaRPr lang="en-US" dirty="0" smtClean="0">
              <a:latin typeface="Courier" charset="0"/>
              <a:ea typeface="Courier" charset="0"/>
              <a:cs typeface="Courier" charset="0"/>
            </a:endParaRPr>
          </a:p>
          <a:p>
            <a:r>
              <a:rPr lang="en-US" dirty="0" smtClean="0"/>
              <a:t>All videos in a channel</a:t>
            </a:r>
            <a:endParaRPr lang="en-US" dirty="0"/>
          </a:p>
          <a:p>
            <a:pPr lvl="1"/>
            <a:r>
              <a:rPr lang="en-US" dirty="0">
                <a:latin typeface="Courier" charset="0"/>
                <a:ea typeface="Courier" charset="0"/>
                <a:cs typeface="Courier" charset="0"/>
              </a:rPr>
              <a:t>HTTP GET: [..]/_</a:t>
            </a:r>
            <a:r>
              <a:rPr lang="en-US" dirty="0" err="1">
                <a:latin typeface="Courier" charset="0"/>
                <a:ea typeface="Courier" charset="0"/>
                <a:cs typeface="Courier" charset="0"/>
              </a:rPr>
              <a:t>api</a:t>
            </a:r>
            <a:r>
              <a:rPr lang="en-US" dirty="0">
                <a:latin typeface="Courier" charset="0"/>
                <a:ea typeface="Courier" charset="0"/>
                <a:cs typeface="Courier" charset="0"/>
              </a:rPr>
              <a:t>/</a:t>
            </a:r>
            <a:r>
              <a:rPr lang="en-US" dirty="0" err="1">
                <a:latin typeface="Courier" charset="0"/>
                <a:ea typeface="Courier" charset="0"/>
                <a:cs typeface="Courier" charset="0"/>
              </a:rPr>
              <a:t>VideoService</a:t>
            </a:r>
            <a:r>
              <a:rPr lang="en-US" dirty="0">
                <a:latin typeface="Courier" charset="0"/>
                <a:ea typeface="Courier" charset="0"/>
                <a:cs typeface="Courier" charset="0"/>
              </a:rPr>
              <a:t>/Channels(‘&lt;</a:t>
            </a:r>
            <a:r>
              <a:rPr lang="en-US" dirty="0" err="1">
                <a:latin typeface="Courier" charset="0"/>
                <a:ea typeface="Courier" charset="0"/>
                <a:cs typeface="Courier" charset="0"/>
              </a:rPr>
              <a:t>guid</a:t>
            </a:r>
            <a:r>
              <a:rPr lang="en-US" dirty="0" smtClean="0">
                <a:latin typeface="Courier" charset="0"/>
                <a:ea typeface="Courier" charset="0"/>
                <a:cs typeface="Courier" charset="0"/>
              </a:rPr>
              <a:t>&gt;’)/Videos</a:t>
            </a:r>
            <a:endParaRPr lang="en-US" dirty="0">
              <a:latin typeface="Courier" charset="0"/>
              <a:ea typeface="Courier" charset="0"/>
              <a:cs typeface="Courier" charset="0"/>
            </a:endParaRPr>
          </a:p>
          <a:p>
            <a:endParaRPr lang="en-US" dirty="0">
              <a:latin typeface="Courier" charset="0"/>
              <a:ea typeface="Courier" charset="0"/>
              <a:cs typeface="Courier" charset="0"/>
            </a:endParaRPr>
          </a:p>
          <a:p>
            <a:pPr lvl="1"/>
            <a:endParaRPr lang="en-US" dirty="0"/>
          </a:p>
        </p:txBody>
      </p:sp>
    </p:spTree>
    <p:extLst>
      <p:ext uri="{BB962C8B-B14F-4D97-AF65-F5344CB8AC3E}">
        <p14:creationId xmlns:p14="http://schemas.microsoft.com/office/powerpoint/2010/main" val="195319793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Video API – Working with Channels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58219170"/>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Video Operations</a:t>
            </a:r>
            <a:endParaRPr lang="en-US" dirty="0"/>
          </a:p>
        </p:txBody>
      </p:sp>
      <p:sp>
        <p:nvSpPr>
          <p:cNvPr id="5" name="Text Placeholder 4"/>
          <p:cNvSpPr>
            <a:spLocks noGrp="1"/>
          </p:cNvSpPr>
          <p:nvPr>
            <p:ph type="body" sz="quarter" idx="10"/>
          </p:nvPr>
        </p:nvSpPr>
        <p:spPr/>
        <p:txBody>
          <a:bodyPr/>
          <a:lstStyle/>
          <a:p>
            <a:r>
              <a:rPr lang="en-US" dirty="0" smtClean="0"/>
              <a:t>Details on a video</a:t>
            </a:r>
          </a:p>
          <a:p>
            <a:pPr lvl="1"/>
            <a:r>
              <a:rPr lang="en-US" dirty="0" smtClean="0">
                <a:latin typeface="Courier" charset="0"/>
                <a:ea typeface="Courier" charset="0"/>
                <a:cs typeface="Courier" charset="0"/>
              </a:rPr>
              <a:t>HTTP </a:t>
            </a:r>
            <a:r>
              <a:rPr lang="en-US" dirty="0">
                <a:latin typeface="Courier" charset="0"/>
                <a:ea typeface="Courier" charset="0"/>
                <a:cs typeface="Courier" charset="0"/>
              </a:rPr>
              <a:t>GET: [..]/_</a:t>
            </a:r>
            <a:r>
              <a:rPr lang="en-US" dirty="0" err="1">
                <a:latin typeface="Courier" charset="0"/>
                <a:ea typeface="Courier" charset="0"/>
                <a:cs typeface="Courier" charset="0"/>
              </a:rPr>
              <a:t>api</a:t>
            </a:r>
            <a:r>
              <a:rPr lang="en-US" dirty="0">
                <a:latin typeface="Courier" charset="0"/>
                <a:ea typeface="Courier" charset="0"/>
                <a:cs typeface="Courier" charset="0"/>
              </a:rPr>
              <a:t>/</a:t>
            </a:r>
            <a:r>
              <a:rPr lang="en-US" dirty="0" err="1">
                <a:latin typeface="Courier" charset="0"/>
                <a:ea typeface="Courier" charset="0"/>
                <a:cs typeface="Courier" charset="0"/>
              </a:rPr>
              <a:t>VideoService</a:t>
            </a:r>
            <a:r>
              <a:rPr lang="en-US" dirty="0">
                <a:latin typeface="Courier" charset="0"/>
                <a:ea typeface="Courier" charset="0"/>
                <a:cs typeface="Courier" charset="0"/>
              </a:rPr>
              <a:t>/Channels(‘&lt;</a:t>
            </a:r>
            <a:r>
              <a:rPr lang="en-US" dirty="0" err="1">
                <a:latin typeface="Courier" charset="0"/>
                <a:ea typeface="Courier" charset="0"/>
                <a:cs typeface="Courier" charset="0"/>
              </a:rPr>
              <a:t>guid</a:t>
            </a:r>
            <a:r>
              <a:rPr lang="en-US" dirty="0" smtClean="0">
                <a:latin typeface="Courier" charset="0"/>
                <a:ea typeface="Courier" charset="0"/>
                <a:cs typeface="Courier" charset="0"/>
              </a:rPr>
              <a:t>&gt;’)/Videos(‘&lt;</a:t>
            </a:r>
            <a:r>
              <a:rPr lang="en-US" dirty="0" err="1" smtClean="0">
                <a:latin typeface="Courier" charset="0"/>
                <a:ea typeface="Courier" charset="0"/>
                <a:cs typeface="Courier" charset="0"/>
              </a:rPr>
              <a:t>guid</a:t>
            </a:r>
            <a:r>
              <a:rPr lang="en-US" dirty="0" smtClean="0">
                <a:latin typeface="Courier" charset="0"/>
                <a:ea typeface="Courier" charset="0"/>
                <a:cs typeface="Courier" charset="0"/>
              </a:rPr>
              <a:t>&gt;’)</a:t>
            </a:r>
            <a:endParaRPr lang="en-US" dirty="0">
              <a:latin typeface="Courier" charset="0"/>
              <a:ea typeface="Courier" charset="0"/>
              <a:cs typeface="Courier" charset="0"/>
            </a:endParaRPr>
          </a:p>
          <a:p>
            <a:endParaRPr lang="en-US" dirty="0" smtClean="0"/>
          </a:p>
          <a:p>
            <a:r>
              <a:rPr lang="en-US" dirty="0" smtClean="0"/>
              <a:t>Details </a:t>
            </a:r>
            <a:r>
              <a:rPr lang="en-US" dirty="0"/>
              <a:t>on </a:t>
            </a:r>
            <a:r>
              <a:rPr lang="en-US" dirty="0" smtClean="0"/>
              <a:t>playing a video</a:t>
            </a:r>
          </a:p>
          <a:p>
            <a:pPr lvl="1"/>
            <a:r>
              <a:rPr lang="en-US" dirty="0" smtClean="0">
                <a:latin typeface="Courier" charset="0"/>
                <a:ea typeface="Courier" charset="0"/>
                <a:cs typeface="Courier" charset="0"/>
              </a:rPr>
              <a:t>HTTP GET: [..]/_</a:t>
            </a:r>
            <a:r>
              <a:rPr lang="en-US" dirty="0" err="1">
                <a:latin typeface="Courier" charset="0"/>
                <a:ea typeface="Courier" charset="0"/>
                <a:cs typeface="Courier" charset="0"/>
              </a:rPr>
              <a:t>api</a:t>
            </a:r>
            <a:r>
              <a:rPr lang="en-US" dirty="0">
                <a:latin typeface="Courier" charset="0"/>
                <a:ea typeface="Courier" charset="0"/>
                <a:cs typeface="Courier" charset="0"/>
              </a:rPr>
              <a:t>/</a:t>
            </a:r>
            <a:r>
              <a:rPr lang="en-US" dirty="0" err="1">
                <a:latin typeface="Courier" charset="0"/>
                <a:ea typeface="Courier" charset="0"/>
                <a:cs typeface="Courier" charset="0"/>
              </a:rPr>
              <a:t>VideoService</a:t>
            </a:r>
            <a:r>
              <a:rPr lang="en-US" dirty="0">
                <a:latin typeface="Courier" charset="0"/>
                <a:ea typeface="Courier" charset="0"/>
                <a:cs typeface="Courier" charset="0"/>
              </a:rPr>
              <a:t>/Channels(‘&lt;</a:t>
            </a:r>
            <a:r>
              <a:rPr lang="en-US" dirty="0" err="1">
                <a:latin typeface="Courier" charset="0"/>
                <a:ea typeface="Courier" charset="0"/>
                <a:cs typeface="Courier" charset="0"/>
              </a:rPr>
              <a:t>guid</a:t>
            </a:r>
            <a:r>
              <a:rPr lang="en-US" dirty="0">
                <a:latin typeface="Courier" charset="0"/>
                <a:ea typeface="Courier" charset="0"/>
                <a:cs typeface="Courier" charset="0"/>
              </a:rPr>
              <a:t>&gt;’)/Videos(‘&lt;</a:t>
            </a:r>
            <a:r>
              <a:rPr lang="en-US" dirty="0" err="1">
                <a:latin typeface="Courier" charset="0"/>
                <a:ea typeface="Courier" charset="0"/>
                <a:cs typeface="Courier" charset="0"/>
              </a:rPr>
              <a:t>guid</a:t>
            </a:r>
            <a:r>
              <a:rPr lang="en-US" dirty="0" smtClean="0">
                <a:latin typeface="Courier" charset="0"/>
                <a:ea typeface="Courier" charset="0"/>
                <a:cs typeface="Courier" charset="0"/>
              </a:rPr>
              <a:t>&gt;’)/</a:t>
            </a:r>
            <a:r>
              <a:rPr lang="en-US" dirty="0" err="1" smtClean="0">
                <a:latin typeface="Courier" charset="0"/>
                <a:ea typeface="Courier" charset="0"/>
                <a:cs typeface="Courier" charset="0"/>
              </a:rPr>
              <a:t>GetPlaybackUrl</a:t>
            </a:r>
            <a:r>
              <a:rPr lang="en-US" dirty="0" smtClean="0">
                <a:latin typeface="Courier" charset="0"/>
                <a:ea typeface="Courier" charset="0"/>
                <a:cs typeface="Courier" charset="0"/>
              </a:rPr>
              <a:t>(‘&lt;</a:t>
            </a:r>
            <a:r>
              <a:rPr lang="en-US" dirty="0" err="1" smtClean="0">
                <a:latin typeface="Courier" charset="0"/>
                <a:ea typeface="Courier" charset="0"/>
                <a:cs typeface="Courier" charset="0"/>
              </a:rPr>
              <a:t>playbacktype</a:t>
            </a:r>
            <a:r>
              <a:rPr lang="en-US" dirty="0" smtClean="0">
                <a:latin typeface="Courier" charset="0"/>
                <a:ea typeface="Courier" charset="0"/>
                <a:cs typeface="Courier" charset="0"/>
              </a:rPr>
              <a:t>&gt;’)</a:t>
            </a:r>
          </a:p>
          <a:p>
            <a:pPr lvl="1"/>
            <a:endParaRPr lang="en-US" dirty="0">
              <a:latin typeface="Courier" charset="0"/>
              <a:ea typeface="Courier" charset="0"/>
              <a:cs typeface="Courier" charset="0"/>
            </a:endParaRPr>
          </a:p>
          <a:p>
            <a:pPr lvl="1"/>
            <a:r>
              <a:rPr lang="en-US" dirty="0" smtClean="0">
                <a:latin typeface="Courier" charset="0"/>
                <a:ea typeface="Courier" charset="0"/>
                <a:cs typeface="Courier" charset="0"/>
              </a:rPr>
              <a:t>// Playback type 0 = smooth streaming / MPEG-DASH</a:t>
            </a:r>
          </a:p>
          <a:p>
            <a:pPr lvl="1"/>
            <a:r>
              <a:rPr lang="en-US" dirty="0" smtClean="0">
                <a:latin typeface="Courier" charset="0"/>
                <a:ea typeface="Courier" charset="0"/>
                <a:cs typeface="Courier" charset="0"/>
              </a:rPr>
              <a:t>// Playback </a:t>
            </a:r>
            <a:r>
              <a:rPr lang="en-US" dirty="0">
                <a:latin typeface="Courier" charset="0"/>
                <a:ea typeface="Courier" charset="0"/>
                <a:cs typeface="Courier" charset="0"/>
              </a:rPr>
              <a:t>type </a:t>
            </a:r>
            <a:r>
              <a:rPr lang="en-US" dirty="0" smtClean="0">
                <a:latin typeface="Courier" charset="0"/>
                <a:ea typeface="Courier" charset="0"/>
                <a:cs typeface="Courier" charset="0"/>
              </a:rPr>
              <a:t>1 = HLS streaming</a:t>
            </a:r>
            <a:endParaRPr lang="en-US" dirty="0"/>
          </a:p>
        </p:txBody>
      </p:sp>
    </p:spTree>
    <p:extLst>
      <p:ext uri="{BB962C8B-B14F-4D97-AF65-F5344CB8AC3E}">
        <p14:creationId xmlns:p14="http://schemas.microsoft.com/office/powerpoint/2010/main" val="86659685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smtClean="0"/>
              <a:t>Deep </a:t>
            </a:r>
            <a:r>
              <a:rPr lang="en-GB" dirty="0"/>
              <a:t>D</a:t>
            </a:r>
            <a:r>
              <a:rPr lang="en-GB" dirty="0" smtClean="0"/>
              <a:t>ive </a:t>
            </a:r>
            <a:r>
              <a:rPr lang="en-GB" dirty="0"/>
              <a:t>into the Office 365 Video API</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Video API – Working with Videos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714481123"/>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Managing Videos</a:t>
            </a:r>
            <a:endParaRPr lang="en-US" dirty="0"/>
          </a:p>
        </p:txBody>
      </p:sp>
      <p:sp>
        <p:nvSpPr>
          <p:cNvPr id="5" name="Text Placeholder 4"/>
          <p:cNvSpPr>
            <a:spLocks noGrp="1"/>
          </p:cNvSpPr>
          <p:nvPr>
            <p:ph type="body" sz="quarter" idx="10"/>
          </p:nvPr>
        </p:nvSpPr>
        <p:spPr/>
        <p:txBody>
          <a:bodyPr/>
          <a:lstStyle/>
          <a:p>
            <a:r>
              <a:rPr lang="en-US" dirty="0" smtClean="0"/>
              <a:t>Creating videos</a:t>
            </a:r>
          </a:p>
          <a:p>
            <a:pPr lvl="1"/>
            <a:r>
              <a:rPr lang="en-US" dirty="0" smtClean="0"/>
              <a:t>First create placeholder – does not include the file</a:t>
            </a:r>
          </a:p>
          <a:p>
            <a:pPr lvl="1"/>
            <a:r>
              <a:rPr lang="en-US" dirty="0" smtClean="0"/>
              <a:t>Then upload the file</a:t>
            </a:r>
          </a:p>
          <a:p>
            <a:pPr lvl="2"/>
            <a:r>
              <a:rPr lang="en-US" dirty="0" smtClean="0"/>
              <a:t>Upload in a single upload (ideal for small videos)</a:t>
            </a:r>
          </a:p>
          <a:p>
            <a:pPr lvl="2"/>
            <a:r>
              <a:rPr lang="en-US" dirty="0" smtClean="0"/>
              <a:t>Upload in chunks to avoid timeouts (suited for large videos)</a:t>
            </a:r>
          </a:p>
          <a:p>
            <a:endParaRPr lang="en-US" dirty="0" smtClean="0"/>
          </a:p>
          <a:p>
            <a:r>
              <a:rPr lang="en-US" dirty="0" smtClean="0"/>
              <a:t>Update video metadata</a:t>
            </a:r>
          </a:p>
          <a:p>
            <a:endParaRPr lang="en-US" dirty="0" smtClean="0"/>
          </a:p>
          <a:p>
            <a:r>
              <a:rPr lang="en-US" dirty="0" smtClean="0"/>
              <a:t>Delete videos</a:t>
            </a:r>
            <a:endParaRPr lang="en-US" dirty="0"/>
          </a:p>
        </p:txBody>
      </p:sp>
    </p:spTree>
    <p:extLst>
      <p:ext uri="{BB962C8B-B14F-4D97-AF65-F5344CB8AC3E}">
        <p14:creationId xmlns:p14="http://schemas.microsoft.com/office/powerpoint/2010/main" val="73362844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Video API – Managing Videos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083189141"/>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9495" y="1814699"/>
            <a:ext cx="7166650" cy="2880360"/>
          </a:xfrm>
        </p:spPr>
        <p:txBody>
          <a:bodyPr/>
          <a:lstStyle/>
          <a:p>
            <a:r>
              <a:rPr lang="en-US" sz="3136" dirty="0"/>
              <a:t>Introducing Video Portal</a:t>
            </a:r>
          </a:p>
          <a:p>
            <a:endParaRPr lang="en-US" sz="3136" dirty="0"/>
          </a:p>
          <a:p>
            <a:r>
              <a:rPr lang="en-US" sz="3136" dirty="0"/>
              <a:t>Video </a:t>
            </a:r>
            <a:r>
              <a:rPr lang="en-US" sz="3136" dirty="0" smtClean="0"/>
              <a:t>API</a:t>
            </a:r>
            <a:endParaRPr lang="en-US" sz="3136"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1513" y="1906106"/>
            <a:ext cx="4300003" cy="2864463"/>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2935209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22822884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13879166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1072050"/>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12670492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9495" y="1814699"/>
            <a:ext cx="7166650" cy="2880360"/>
          </a:xfrm>
        </p:spPr>
        <p:txBody>
          <a:bodyPr/>
          <a:lstStyle/>
          <a:p>
            <a:r>
              <a:rPr lang="en-US" sz="3136" dirty="0" smtClean="0"/>
              <a:t>Introducing Video Portal</a:t>
            </a:r>
          </a:p>
          <a:p>
            <a:endParaRPr lang="en-US" sz="3136" dirty="0" smtClean="0"/>
          </a:p>
          <a:p>
            <a:r>
              <a:rPr lang="en-US" sz="3136" dirty="0" smtClean="0"/>
              <a:t>Using the Office 365 Video API</a:t>
            </a:r>
          </a:p>
          <a:p>
            <a:endParaRPr lang="en-US" sz="3136" dirty="0" smtClean="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1513" y="1906106"/>
            <a:ext cx="4300003" cy="2864463"/>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591341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mtClean="0"/>
              <a:t>Gartner “projects that, by 2016, large companies will stream more than 16 hours of video per worker, per month”</a:t>
            </a:r>
            <a:br>
              <a:rPr lang="en-US" smtClean="0"/>
            </a:br>
            <a:endParaRPr lang="en-US" dirty="0"/>
          </a:p>
        </p:txBody>
      </p:sp>
      <p:sp>
        <p:nvSpPr>
          <p:cNvPr id="6" name="Text Placeholder 5"/>
          <p:cNvSpPr>
            <a:spLocks noGrp="1"/>
          </p:cNvSpPr>
          <p:nvPr>
            <p:ph type="body" sz="quarter" idx="10"/>
          </p:nvPr>
        </p:nvSpPr>
        <p:spPr/>
        <p:txBody>
          <a:bodyPr/>
          <a:lstStyle/>
          <a:p>
            <a:r>
              <a:rPr lang="en-US" smtClean="0"/>
              <a:t>Gartner Magic Quadrant for Enterprise Video Content Management, Whit Andrews, September 2013</a:t>
            </a:r>
            <a:endParaRPr lang="en-US" dirty="0"/>
          </a:p>
        </p:txBody>
      </p:sp>
    </p:spTree>
    <p:extLst>
      <p:ext uri="{BB962C8B-B14F-4D97-AF65-F5344CB8AC3E}">
        <p14:creationId xmlns:p14="http://schemas.microsoft.com/office/powerpoint/2010/main" val="89442968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Office 365 Video Portal</a:t>
            </a:r>
          </a:p>
        </p:txBody>
      </p:sp>
      <p:sp>
        <p:nvSpPr>
          <p:cNvPr id="14" name="Text Placeholder 7"/>
          <p:cNvSpPr>
            <a:spLocks noGrp="1"/>
          </p:cNvSpPr>
          <p:nvPr>
            <p:ph type="body" sz="quarter" idx="4294967295"/>
          </p:nvPr>
        </p:nvSpPr>
        <p:spPr>
          <a:xfrm>
            <a:off x="171456" y="1757367"/>
            <a:ext cx="4344852" cy="1830388"/>
          </a:xfrm>
        </p:spPr>
        <p:txBody>
          <a:bodyPr/>
          <a:lstStyle/>
          <a:p>
            <a:pPr marL="0" indent="0">
              <a:buNone/>
            </a:pPr>
            <a:r>
              <a:rPr lang="en-US" sz="2800" b="1" dirty="0" smtClean="0">
                <a:solidFill>
                  <a:srgbClr val="EB3C00"/>
                </a:solidFill>
              </a:rPr>
              <a:t>easily consume video</a:t>
            </a:r>
          </a:p>
          <a:p>
            <a:pPr marL="0" indent="0">
              <a:buNone/>
            </a:pPr>
            <a:r>
              <a:rPr lang="en-US" sz="2800" dirty="0" smtClean="0"/>
              <a:t>modern, mobile, “everything </a:t>
            </a:r>
            <a:br>
              <a:rPr lang="en-US" sz="2800" dirty="0" smtClean="0"/>
            </a:br>
            <a:r>
              <a:rPr lang="en-US" sz="2800" dirty="0" smtClean="0"/>
              <a:t>in one place” video destination</a:t>
            </a:r>
            <a:endParaRPr lang="en-US" sz="2800" dirty="0"/>
          </a:p>
        </p:txBody>
      </p:sp>
      <p:sp>
        <p:nvSpPr>
          <p:cNvPr id="15" name="Text Placeholder 7"/>
          <p:cNvSpPr>
            <a:spLocks noGrp="1"/>
          </p:cNvSpPr>
          <p:nvPr>
            <p:ph type="body" sz="quarter" idx="4294967295"/>
          </p:nvPr>
        </p:nvSpPr>
        <p:spPr>
          <a:xfrm>
            <a:off x="4657725" y="1757367"/>
            <a:ext cx="3057101" cy="1828800"/>
          </a:xfrm>
        </p:spPr>
        <p:txBody>
          <a:bodyPr/>
          <a:lstStyle/>
          <a:p>
            <a:pPr marL="0" indent="0">
              <a:buNone/>
            </a:pPr>
            <a:r>
              <a:rPr lang="en-US" sz="2800" b="1" dirty="0">
                <a:solidFill>
                  <a:srgbClr val="EB3C00"/>
                </a:solidFill>
              </a:rPr>
              <a:t>share</a:t>
            </a:r>
            <a:r>
              <a:rPr lang="en-US" sz="2800" b="1" dirty="0" smtClean="0">
                <a:solidFill>
                  <a:srgbClr val="EB3C00"/>
                </a:solidFill>
              </a:rPr>
              <a:t> ideas broadly</a:t>
            </a:r>
          </a:p>
          <a:p>
            <a:pPr marL="0" indent="0">
              <a:buNone/>
            </a:pPr>
            <a:r>
              <a:rPr lang="en-US" sz="2800" dirty="0" smtClean="0"/>
              <a:t>rich, discoverable </a:t>
            </a:r>
            <a:br>
              <a:rPr lang="en-US" sz="2800" dirty="0" smtClean="0"/>
            </a:br>
            <a:r>
              <a:rPr lang="en-US" sz="2800" dirty="0" smtClean="0"/>
              <a:t>social video across </a:t>
            </a:r>
            <a:br>
              <a:rPr lang="en-US" sz="2800" dirty="0" smtClean="0"/>
            </a:br>
            <a:r>
              <a:rPr lang="en-US" sz="2800" dirty="0" smtClean="0"/>
              <a:t>devices</a:t>
            </a:r>
            <a:endParaRPr lang="en-US" sz="2800" dirty="0"/>
          </a:p>
        </p:txBody>
      </p:sp>
      <p:sp>
        <p:nvSpPr>
          <p:cNvPr id="16" name="Text Placeholder 7"/>
          <p:cNvSpPr>
            <a:spLocks noGrp="1"/>
          </p:cNvSpPr>
          <p:nvPr>
            <p:ph type="body" sz="quarter" idx="4294967295"/>
          </p:nvPr>
        </p:nvSpPr>
        <p:spPr>
          <a:xfrm>
            <a:off x="7880350" y="1757367"/>
            <a:ext cx="4308475" cy="2219325"/>
          </a:xfrm>
        </p:spPr>
        <p:txBody>
          <a:bodyPr vert="horz" lIns="0" tIns="0" rIns="0" bIns="0" rtlCol="0">
            <a:noAutofit/>
          </a:bodyPr>
          <a:lstStyle/>
          <a:p>
            <a:pPr marL="0" indent="0">
              <a:buNone/>
            </a:pPr>
            <a:r>
              <a:rPr lang="en-US" sz="2800" b="1" dirty="0">
                <a:solidFill>
                  <a:srgbClr val="EB3C00"/>
                </a:solidFill>
              </a:rPr>
              <a:t>secure &amp; easy to manage</a:t>
            </a:r>
          </a:p>
          <a:p>
            <a:pPr marL="0" indent="0">
              <a:buNone/>
            </a:pPr>
            <a:r>
              <a:rPr lang="en-US" sz="2800" dirty="0"/>
              <a:t>scalable, encrypted, cross-geo video streaming service</a:t>
            </a:r>
          </a:p>
        </p:txBody>
      </p:sp>
      <p:sp>
        <p:nvSpPr>
          <p:cNvPr id="7" name="TextBox 6"/>
          <p:cNvSpPr txBox="1"/>
          <p:nvPr/>
        </p:nvSpPr>
        <p:spPr>
          <a:xfrm>
            <a:off x="865" y="1068149"/>
            <a:ext cx="12187095" cy="560985"/>
          </a:xfrm>
          <a:prstGeom prst="rect">
            <a:avLst/>
          </a:prstGeom>
          <a:noFill/>
        </p:spPr>
        <p:txBody>
          <a:bodyPr wrap="square" lIns="179213" tIns="143370" rIns="179213" bIns="143370" rtlCol="0">
            <a:spAutoFit/>
          </a:bodyPr>
          <a:lstStyle/>
          <a:p>
            <a:pPr algn="ctr" defTabSz="914005">
              <a:lnSpc>
                <a:spcPct val="90000"/>
              </a:lnSpc>
              <a:spcAft>
                <a:spcPts val="588"/>
              </a:spcAft>
              <a:defRPr/>
            </a:pPr>
            <a:r>
              <a:rPr lang="en-US" sz="1960" dirty="0">
                <a:solidFill>
                  <a:schemeClr val="tx2"/>
                </a:solidFill>
                <a:latin typeface="Segoe UI"/>
              </a:rPr>
              <a:t>simple | fast | mobile | secure</a:t>
            </a:r>
          </a:p>
        </p:txBody>
      </p:sp>
      <p:grpSp>
        <p:nvGrpSpPr>
          <p:cNvPr id="4" name="Group 3"/>
          <p:cNvGrpSpPr/>
          <p:nvPr/>
        </p:nvGrpSpPr>
        <p:grpSpPr>
          <a:xfrm>
            <a:off x="3242931" y="3538122"/>
            <a:ext cx="5201776" cy="3035091"/>
            <a:chOff x="3308406" y="3535715"/>
            <a:chExt cx="5308217" cy="3097196"/>
          </a:xfrm>
        </p:grpSpPr>
        <p:pic>
          <p:nvPicPr>
            <p:cNvPr id="17" name="Picture 16"/>
            <p:cNvPicPr>
              <a:picLocks noChangeAspect="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l="8339" t="5696" r="50572" b="17287"/>
            <a:stretch/>
          </p:blipFill>
          <p:spPr>
            <a:xfrm>
              <a:off x="3308406" y="3535715"/>
              <a:ext cx="930659" cy="1897113"/>
            </a:xfrm>
            <a:prstGeom prst="rect">
              <a:avLst/>
            </a:prstGeom>
          </p:spPr>
        </p:pic>
        <p:pic>
          <p:nvPicPr>
            <p:cNvPr id="18" name="Picture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90020" y="3838067"/>
              <a:ext cx="786049" cy="1324700"/>
            </a:xfrm>
            <a:prstGeom prst="rect">
              <a:avLst/>
            </a:prstGeom>
          </p:spPr>
        </p:pic>
        <p:grpSp>
          <p:nvGrpSpPr>
            <p:cNvPr id="21" name="Group 20"/>
            <p:cNvGrpSpPr/>
            <p:nvPr/>
          </p:nvGrpSpPr>
          <p:grpSpPr>
            <a:xfrm>
              <a:off x="3730760" y="3706863"/>
              <a:ext cx="4885863" cy="2926048"/>
              <a:chOff x="3730760" y="3706863"/>
              <a:chExt cx="4885863" cy="2926048"/>
            </a:xfrm>
          </p:grpSpPr>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30760" y="3706863"/>
                <a:ext cx="4885863" cy="2926048"/>
              </a:xfrm>
              <a:prstGeom prst="rect">
                <a:avLst/>
              </a:prstGeom>
            </p:spPr>
          </p:pic>
          <p:pic>
            <p:nvPicPr>
              <p:cNvPr id="20" name="Picture 19"/>
              <p:cNvPicPr>
                <a:picLocks noChangeAspect="1"/>
              </p:cNvPicPr>
              <p:nvPr/>
            </p:nvPicPr>
            <p:blipFill>
              <a:blip r:embed="rId6"/>
              <a:stretch>
                <a:fillRect/>
              </a:stretch>
            </p:blipFill>
            <p:spPr>
              <a:xfrm>
                <a:off x="4432875" y="3815081"/>
                <a:ext cx="3438932" cy="2031019"/>
              </a:xfrm>
              <a:prstGeom prst="rect">
                <a:avLst/>
              </a:prstGeom>
            </p:spPr>
          </p:pic>
        </p:grpSp>
      </p:grpSp>
      <p:pic>
        <p:nvPicPr>
          <p:cNvPr id="5" name="Picture 4"/>
          <p:cNvPicPr>
            <a:picLocks noChangeAspect="1"/>
          </p:cNvPicPr>
          <p:nvPr/>
        </p:nvPicPr>
        <p:blipFill>
          <a:blip r:embed="rId7"/>
          <a:stretch>
            <a:fillRect/>
          </a:stretch>
        </p:blipFill>
        <p:spPr>
          <a:xfrm>
            <a:off x="4319220" y="3725672"/>
            <a:ext cx="3395606" cy="2164612"/>
          </a:xfrm>
          <a:prstGeom prst="rect">
            <a:avLst/>
          </a:prstGeom>
        </p:spPr>
      </p:pic>
    </p:spTree>
    <p:extLst>
      <p:ext uri="{BB962C8B-B14F-4D97-AF65-F5344CB8AC3E}">
        <p14:creationId xmlns:p14="http://schemas.microsoft.com/office/powerpoint/2010/main" val="221558440"/>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Key Uses</a:t>
            </a:r>
            <a:endParaRPr lang="en-US" dirty="0"/>
          </a:p>
        </p:txBody>
      </p:sp>
      <p:sp>
        <p:nvSpPr>
          <p:cNvPr id="5" name="Text Placeholder 4"/>
          <p:cNvSpPr>
            <a:spLocks noGrp="1"/>
          </p:cNvSpPr>
          <p:nvPr>
            <p:ph type="body" sz="quarter" idx="10"/>
          </p:nvPr>
        </p:nvSpPr>
        <p:spPr/>
        <p:txBody>
          <a:bodyPr/>
          <a:lstStyle/>
          <a:p>
            <a:r>
              <a:rPr lang="en-US" dirty="0" smtClean="0"/>
              <a:t>Training</a:t>
            </a:r>
          </a:p>
          <a:p>
            <a:r>
              <a:rPr lang="en-US" dirty="0" smtClean="0"/>
              <a:t>Corporate Messages</a:t>
            </a:r>
          </a:p>
          <a:p>
            <a:r>
              <a:rPr lang="en-US" dirty="0" smtClean="0"/>
              <a:t>Community</a:t>
            </a:r>
          </a:p>
          <a:p>
            <a:r>
              <a:rPr lang="en-US" dirty="0" smtClean="0"/>
              <a:t>Help &amp; How To</a:t>
            </a:r>
            <a:endParaRPr lang="en-US" dirty="0"/>
          </a:p>
        </p:txBody>
      </p:sp>
    </p:spTree>
    <p:extLst>
      <p:ext uri="{BB962C8B-B14F-4D97-AF65-F5344CB8AC3E}">
        <p14:creationId xmlns:p14="http://schemas.microsoft.com/office/powerpoint/2010/main" val="168208527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0062" y="546100"/>
            <a:ext cx="11188700" cy="5765800"/>
          </a:xfrm>
          <a:prstGeom prst="rect">
            <a:avLst/>
          </a:prstGeom>
        </p:spPr>
      </p:pic>
    </p:spTree>
    <p:extLst>
      <p:ext uri="{BB962C8B-B14F-4D97-AF65-F5344CB8AC3E}">
        <p14:creationId xmlns:p14="http://schemas.microsoft.com/office/powerpoint/2010/main" val="125130060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9</a:t>
            </a:fld>
            <a:endParaRPr lang="en-US" dirty="0"/>
          </a:p>
        </p:txBody>
      </p:sp>
      <p:pic>
        <p:nvPicPr>
          <p:cNvPr id="4" name="Picture 3"/>
          <p:cNvPicPr>
            <a:picLocks noChangeAspect="1"/>
          </p:cNvPicPr>
          <p:nvPr/>
        </p:nvPicPr>
        <p:blipFill>
          <a:blip r:embed="rId2"/>
          <a:stretch>
            <a:fillRect/>
          </a:stretch>
        </p:blipFill>
        <p:spPr>
          <a:xfrm>
            <a:off x="-1" y="367073"/>
            <a:ext cx="12188825" cy="6123854"/>
          </a:xfrm>
          <a:prstGeom prst="rect">
            <a:avLst/>
          </a:prstGeom>
        </p:spPr>
      </p:pic>
    </p:spTree>
    <p:extLst>
      <p:ext uri="{BB962C8B-B14F-4D97-AF65-F5344CB8AC3E}">
        <p14:creationId xmlns:p14="http://schemas.microsoft.com/office/powerpoint/2010/main" val="970925433"/>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3657-2 Creating Client Side Only Apps with Angular, ADAL and Office 365 APIs" id="{42A54880-FBB1-874D-BD98-C3B1F56FA81C}" vid="{45BA97D2-CD93-3749-B85C-171B2C9A5BFD}"/>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3657-2 Creating Client Side Only Apps with Angular, ADAL and Office 365 APIs" id="{42A54880-FBB1-874D-BD98-C3B1F56FA81C}" vid="{8F8D652A-6073-E748-8EB7-61CF5CB8FC34}"/>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3657-2 Creating Client Side Only Apps with Angular, ADAL and Office 365 APIs" id="{42A54880-FBB1-874D-BD98-C3B1F56FA81C}" vid="{CBB73028-0958-D143-B56F-A3555BEFA53E}"/>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A593625-DB14-4FB0-B5A9-3269FA9C120B}">
  <ds:schemaRefs>
    <ds:schemaRef ds:uri="http://schemas.microsoft.com/office/infopath/2007/PartnerControls"/>
    <ds:schemaRef ds:uri="http://schemas.microsoft.com/office/2006/documentManagement/types"/>
    <ds:schemaRef ds:uri="5fad15d0-477e-40da-a20d-40d4ca777cbd"/>
    <ds:schemaRef ds:uri="http://purl.org/dc/elements/1.1/"/>
    <ds:schemaRef ds:uri="http://www.w3.org/XML/1998/namespace"/>
    <ds:schemaRef ds:uri="http://purl.org/dc/terms/"/>
    <ds:schemaRef ds:uri="http://schemas.openxmlformats.org/package/2006/metadata/core-propertie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O365X-X MODULE TITLE</Template>
  <TotalTime>0</TotalTime>
  <Words>980</Words>
  <Application>Microsoft Office PowerPoint</Application>
  <PresentationFormat>Custom</PresentationFormat>
  <Paragraphs>174</Paragraphs>
  <Slides>26</Slides>
  <Notes>8</Notes>
  <HiddenSlides>0</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26</vt:i4>
      </vt:variant>
    </vt:vector>
  </HeadingPairs>
  <TitlesOfParts>
    <vt:vector size="40" baseType="lpstr">
      <vt:lpstr>Arial</vt:lpstr>
      <vt:lpstr>Calibri</vt:lpstr>
      <vt:lpstr>Consolas</vt:lpstr>
      <vt:lpstr>Courier</vt:lpstr>
      <vt:lpstr>Segoe Light</vt:lpstr>
      <vt:lpstr>Segoe UI</vt:lpstr>
      <vt:lpstr>Segoe UI Light</vt:lpstr>
      <vt:lpstr>Wingdings</vt:lpstr>
      <vt:lpstr>5-30055_Office Template 2012 - 16x9 - White Background</vt:lpstr>
      <vt:lpstr>5-30055_Office Template 2012 - 16x9 - Colored Accent Slides</vt:lpstr>
      <vt:lpstr>2_TEE14 Speaker PPT Template</vt:lpstr>
      <vt:lpstr>5-30610_Microsoft_Ignite_Keynote_Template_CUSTOM_LIGHT</vt:lpstr>
      <vt:lpstr>1_5-30610_Microsoft_Ignite_Keynote_Template_CUSTOM_LIGHT</vt:lpstr>
      <vt:lpstr>1_5-30055_Office Template 2012 - 16x9 - White Background</vt:lpstr>
      <vt:lpstr>Office 365 Development</vt:lpstr>
      <vt:lpstr>Deep Dive into the Office 365 Video API</vt:lpstr>
      <vt:lpstr>Developer vision</vt:lpstr>
      <vt:lpstr>Agenda </vt:lpstr>
      <vt:lpstr>Gartner “projects that, by 2016, large companies will stream more than 16 hours of video per worker, per month” </vt:lpstr>
      <vt:lpstr>Office 365 Video Portal</vt:lpstr>
      <vt:lpstr>Key Uses</vt:lpstr>
      <vt:lpstr>PowerPoint Presentation</vt:lpstr>
      <vt:lpstr>PowerPoint Presentation</vt:lpstr>
      <vt:lpstr>Powered by SharePoint Online &amp; Azure Media Services </vt:lpstr>
      <vt:lpstr>Current Video Portal Capabilities</vt:lpstr>
      <vt:lpstr>Future Video Portal Capabilities</vt:lpstr>
      <vt:lpstr>PowerPoint Presentation</vt:lpstr>
      <vt:lpstr>Office 365 Video API</vt:lpstr>
      <vt:lpstr>Introducing the Video API</vt:lpstr>
      <vt:lpstr>Video Portal Operations</vt:lpstr>
      <vt:lpstr>Channel Operations</vt:lpstr>
      <vt:lpstr>PowerPoint Presentation</vt:lpstr>
      <vt:lpstr>Video Operations</vt:lpstr>
      <vt:lpstr>PowerPoint Presentation</vt:lpstr>
      <vt:lpstr>Managing Videos</vt:lpstr>
      <vt:lpstr>PowerPoint Presentation</vt:lpstr>
      <vt:lpstr>Summary</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2015-06-29T15:35:10Z</dcterms:created>
  <dcterms:modified xsi:type="dcterms:W3CDTF">2015-10-07T23:10:53Z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